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Light" charset="1" panose="00000400000000000000"/>
      <p:regular r:id="rId10"/>
    </p:embeddedFont>
    <p:embeddedFont>
      <p:font typeface="Montserrat Light Bold" charset="1" panose="00000800000000000000"/>
      <p:regular r:id="rId11"/>
    </p:embeddedFont>
    <p:embeddedFont>
      <p:font typeface="Montserrat Light Italics" charset="1" panose="00000400000000000000"/>
      <p:regular r:id="rId12"/>
    </p:embeddedFont>
    <p:embeddedFont>
      <p:font typeface="Montserrat Light Bold Italics" charset="1" panose="00000800000000000000"/>
      <p:regular r:id="rId13"/>
    </p:embeddedFont>
    <p:embeddedFont>
      <p:font typeface="Codec Pro ExtraBold" charset="1" panose="00000700000000000000"/>
      <p:regular r:id="rId14"/>
    </p:embeddedFont>
    <p:embeddedFont>
      <p:font typeface="Codec Pro ExtraBold Bold" charset="1" panose="00000900000000000000"/>
      <p:regular r:id="rId15"/>
    </p:embeddedFont>
    <p:embeddedFont>
      <p:font typeface="Open Sauce" charset="1" panose="00000500000000000000"/>
      <p:regular r:id="rId16"/>
    </p:embeddedFont>
    <p:embeddedFont>
      <p:font typeface="Open Sauce Bold" charset="1" panose="00000800000000000000"/>
      <p:regular r:id="rId17"/>
    </p:embeddedFont>
    <p:embeddedFont>
      <p:font typeface="Open Sauce Italics" charset="1" panose="00000500000000000000"/>
      <p:regular r:id="rId18"/>
    </p:embeddedFont>
    <p:embeddedFont>
      <p:font typeface="Open Sauce Bold Italics" charset="1" panose="00000800000000000000"/>
      <p:regular r:id="rId19"/>
    </p:embeddedFont>
    <p:embeddedFont>
      <p:font typeface="Open Sauce Light" charset="1" panose="00000400000000000000"/>
      <p:regular r:id="rId20"/>
    </p:embeddedFont>
    <p:embeddedFont>
      <p:font typeface="Open Sauce Light Italics" charset="1" panose="00000400000000000000"/>
      <p:regular r:id="rId21"/>
    </p:embeddedFont>
    <p:embeddedFont>
      <p:font typeface="Open Sauce Medium" charset="1" panose="00000600000000000000"/>
      <p:regular r:id="rId22"/>
    </p:embeddedFont>
    <p:embeddedFont>
      <p:font typeface="Open Sauce Medium Italics" charset="1" panose="00000600000000000000"/>
      <p:regular r:id="rId23"/>
    </p:embeddedFont>
    <p:embeddedFont>
      <p:font typeface="Open Sauce Semi-Bold" charset="1" panose="00000700000000000000"/>
      <p:regular r:id="rId24"/>
    </p:embeddedFont>
    <p:embeddedFont>
      <p:font typeface="Open Sauce Semi-Bold Italics" charset="1" panose="00000700000000000000"/>
      <p:regular r:id="rId25"/>
    </p:embeddedFont>
    <p:embeddedFont>
      <p:font typeface="Open Sauce Heavy" charset="1" panose="00000A00000000000000"/>
      <p:regular r:id="rId26"/>
    </p:embeddedFont>
    <p:embeddedFont>
      <p:font typeface="Open Sauce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.png" Type="http://schemas.openxmlformats.org/officeDocument/2006/relationships/image"/><Relationship Id="rId12" Target="../media/image2.svg" Type="http://schemas.openxmlformats.org/officeDocument/2006/relationships/image"/><Relationship Id="rId13" Target="../media/image3.png" Type="http://schemas.openxmlformats.org/officeDocument/2006/relationships/image"/><Relationship Id="rId14" Target="../media/image4.sv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jpe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5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5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52928" y="3206708"/>
            <a:ext cx="3459096" cy="569486"/>
            <a:chOff x="0" y="0"/>
            <a:chExt cx="825638" cy="1359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5638" cy="135928"/>
            </a:xfrm>
            <a:custGeom>
              <a:avLst/>
              <a:gdLst/>
              <a:ahLst/>
              <a:cxnLst/>
              <a:rect r="r" b="b" t="t" l="l"/>
              <a:pathLst>
                <a:path h="135928" w="825638">
                  <a:moveTo>
                    <a:pt x="40286" y="0"/>
                  </a:moveTo>
                  <a:lnTo>
                    <a:pt x="785351" y="0"/>
                  </a:lnTo>
                  <a:cubicBezTo>
                    <a:pt x="807601" y="0"/>
                    <a:pt x="825638" y="18037"/>
                    <a:pt x="825638" y="40286"/>
                  </a:cubicBezTo>
                  <a:lnTo>
                    <a:pt x="825638" y="95642"/>
                  </a:lnTo>
                  <a:cubicBezTo>
                    <a:pt x="825638" y="117891"/>
                    <a:pt x="807601" y="135928"/>
                    <a:pt x="785351" y="135928"/>
                  </a:cubicBezTo>
                  <a:lnTo>
                    <a:pt x="40286" y="135928"/>
                  </a:lnTo>
                  <a:cubicBezTo>
                    <a:pt x="18037" y="135928"/>
                    <a:pt x="0" y="117891"/>
                    <a:pt x="0" y="95642"/>
                  </a:cubicBezTo>
                  <a:lnTo>
                    <a:pt x="0" y="40286"/>
                  </a:lnTo>
                  <a:cubicBezTo>
                    <a:pt x="0" y="18037"/>
                    <a:pt x="18037" y="0"/>
                    <a:pt x="40286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</a:rPr>
                <a:t>Technopreneur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52928" y="4069570"/>
            <a:ext cx="10756200" cy="32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13"/>
              </a:lnSpc>
            </a:pPr>
            <a:r>
              <a:rPr lang="en-US" sz="12306">
                <a:solidFill>
                  <a:srgbClr val="1C5739"/>
                </a:solidFill>
                <a:latin typeface="Codec Pro ExtraBold"/>
              </a:rPr>
              <a:t>PUSAT</a:t>
            </a:r>
          </a:p>
          <a:p>
            <a:pPr>
              <a:lnSpc>
                <a:spcPts val="11813"/>
              </a:lnSpc>
            </a:pPr>
            <a:r>
              <a:rPr lang="en-US" sz="12306">
                <a:solidFill>
                  <a:srgbClr val="1C5739"/>
                </a:solidFill>
                <a:latin typeface="Codec Pro ExtraBold"/>
              </a:rPr>
              <a:t>ASET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2928" y="1991225"/>
            <a:ext cx="2279109" cy="72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2109" spc="105">
                <a:solidFill>
                  <a:srgbClr val="1C5739"/>
                </a:solidFill>
                <a:latin typeface="Open Sauce"/>
              </a:rPr>
              <a:t>Pusat</a:t>
            </a:r>
          </a:p>
          <a:p>
            <a:pPr algn="ctr">
              <a:lnSpc>
                <a:spcPts val="2953"/>
              </a:lnSpc>
            </a:pPr>
            <a:r>
              <a:rPr lang="en-US" sz="2109" spc="105">
                <a:solidFill>
                  <a:srgbClr val="1C5739"/>
                </a:solidFill>
                <a:latin typeface="Open Sauce"/>
              </a:rPr>
              <a:t>Aset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266054" y="813317"/>
            <a:ext cx="1252856" cy="1216007"/>
          </a:xfrm>
          <a:custGeom>
            <a:avLst/>
            <a:gdLst/>
            <a:ahLst/>
            <a:cxnLst/>
            <a:rect r="r" b="b" t="t" l="l"/>
            <a:pathLst>
              <a:path h="1216007" w="1252856">
                <a:moveTo>
                  <a:pt x="0" y="0"/>
                </a:moveTo>
                <a:lnTo>
                  <a:pt x="1252856" y="0"/>
                </a:lnTo>
                <a:lnTo>
                  <a:pt x="1252856" y="1216008"/>
                </a:lnTo>
                <a:lnTo>
                  <a:pt x="0" y="12160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6559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373807" y="3546664"/>
            <a:ext cx="2706695" cy="2696122"/>
            <a:chOff x="0" y="0"/>
            <a:chExt cx="6502400" cy="647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16585" r="223" b="-16585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5400000">
            <a:off x="4906782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8525761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613009" y="3546664"/>
            <a:ext cx="2706695" cy="2696122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8816" r="223" b="-18816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981785" y="3546664"/>
            <a:ext cx="2706695" cy="2696122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3537" r="223" b="-3537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-5400000">
            <a:off x="12144740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3231988" y="3546664"/>
            <a:ext cx="2706695" cy="2696122"/>
            <a:chOff x="0" y="0"/>
            <a:chExt cx="6502400" cy="6477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23868" r="223" b="-23868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-1586068" y="-1808676"/>
            <a:ext cx="3172137" cy="4114800"/>
          </a:xfrm>
          <a:custGeom>
            <a:avLst/>
            <a:gdLst/>
            <a:ahLst/>
            <a:cxnLst/>
            <a:rect r="r" b="b" t="t" l="l"/>
            <a:pathLst>
              <a:path h="4114800" w="3172137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874585" y="9258300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384715" y="-41358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207498" y="6423761"/>
            <a:ext cx="273118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Reyhandra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422042" y="7421816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Ketua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49317" y="6423761"/>
            <a:ext cx="273118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Ghanang Adhin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076812" y="6423761"/>
            <a:ext cx="251664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Bima Bayu P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184084" y="7421816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Anggota 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88519" y="6423761"/>
            <a:ext cx="273118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I Gusti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03063" y="7421816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Anggota 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80502" y="1698223"/>
            <a:ext cx="7845600" cy="872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Codec Pro ExtraBold"/>
              </a:rPr>
              <a:t>Tim Kami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563861" y="7421816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Anggota 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2627" y="2901697"/>
            <a:ext cx="1400485" cy="3642802"/>
            <a:chOff x="0" y="0"/>
            <a:chExt cx="368852" cy="9594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8852" cy="959421"/>
            </a:xfrm>
            <a:custGeom>
              <a:avLst/>
              <a:gdLst/>
              <a:ahLst/>
              <a:cxnLst/>
              <a:rect r="r" b="b" t="t" l="l"/>
              <a:pathLst>
                <a:path h="959421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959421"/>
                  </a:lnTo>
                  <a:lnTo>
                    <a:pt x="0" y="959421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93216" y="1415447"/>
            <a:ext cx="5408984" cy="7979428"/>
            <a:chOff x="0" y="0"/>
            <a:chExt cx="1424588" cy="2101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4588" cy="2101578"/>
            </a:xfrm>
            <a:custGeom>
              <a:avLst/>
              <a:gdLst/>
              <a:ahLst/>
              <a:cxnLst/>
              <a:rect r="r" b="b" t="t" l="l"/>
              <a:pathLst>
                <a:path h="2101578" w="142458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67866" y="760315"/>
            <a:ext cx="5360463" cy="8111319"/>
          </a:xfrm>
          <a:custGeom>
            <a:avLst/>
            <a:gdLst/>
            <a:ahLst/>
            <a:cxnLst/>
            <a:rect r="r" b="b" t="t" l="l"/>
            <a:pathLst>
              <a:path h="8111319" w="5360463">
                <a:moveTo>
                  <a:pt x="0" y="0"/>
                </a:moveTo>
                <a:lnTo>
                  <a:pt x="5360463" y="0"/>
                </a:lnTo>
                <a:lnTo>
                  <a:pt x="5360463" y="8111319"/>
                </a:lnTo>
                <a:lnTo>
                  <a:pt x="0" y="81113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7000"/>
            </a:blip>
            <a:stretch>
              <a:fillRect l="-137696" t="0" r="-31383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400737" y="41273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Fitur dan Layanan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00737" y="584166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Identifikasi Awal Kompetitor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13112" y="1316966"/>
            <a:ext cx="5661991" cy="143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</a:rPr>
              <a:t>Konten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24659" y="3168035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24659" y="3965154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24659" y="4846311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24659" y="5643430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00737" y="333313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Deskripsi Produk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00737" y="504744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Point Inovasi / Keunggulan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85491" y="4103483"/>
            <a:ext cx="6220656" cy="1040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65"/>
              </a:lnSpc>
            </a:pPr>
            <a:r>
              <a:rPr lang="en-US" sz="7274" spc="785">
                <a:solidFill>
                  <a:srgbClr val="397D5A"/>
                </a:solidFill>
                <a:latin typeface="Codec Pro ExtraBold"/>
              </a:rPr>
              <a:t>DESKRIPSI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684427" y="0"/>
            <a:ext cx="8603573" cy="10287000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56282" t="0" r="-5628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959032" y="1241422"/>
            <a:ext cx="1251853" cy="1303541"/>
          </a:xfrm>
          <a:custGeom>
            <a:avLst/>
            <a:gdLst/>
            <a:ahLst/>
            <a:cxnLst/>
            <a:rect r="r" b="b" t="t" l="l"/>
            <a:pathLst>
              <a:path h="1303541" w="1251853">
                <a:moveTo>
                  <a:pt x="0" y="0"/>
                </a:moveTo>
                <a:lnTo>
                  <a:pt x="1251853" y="0"/>
                </a:lnTo>
                <a:lnTo>
                  <a:pt x="1251853" y="1303540"/>
                </a:lnTo>
                <a:lnTo>
                  <a:pt x="0" y="1303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947670" y="1241422"/>
            <a:ext cx="1252856" cy="1216007"/>
          </a:xfrm>
          <a:custGeom>
            <a:avLst/>
            <a:gdLst/>
            <a:ahLst/>
            <a:cxnLst/>
            <a:rect r="r" b="b" t="t" l="l"/>
            <a:pathLst>
              <a:path h="1216007" w="1252856">
                <a:moveTo>
                  <a:pt x="0" y="0"/>
                </a:moveTo>
                <a:lnTo>
                  <a:pt x="1252856" y="0"/>
                </a:lnTo>
                <a:lnTo>
                  <a:pt x="1252856" y="1216007"/>
                </a:lnTo>
                <a:lnTo>
                  <a:pt x="0" y="1216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100431" y="2630687"/>
            <a:ext cx="2969056" cy="94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48" spc="137">
                <a:solidFill>
                  <a:srgbClr val="1C5739"/>
                </a:solidFill>
                <a:latin typeface="Open Sauce"/>
              </a:rPr>
              <a:t>Pusat</a:t>
            </a:r>
          </a:p>
          <a:p>
            <a:pPr algn="ctr">
              <a:lnSpc>
                <a:spcPts val="3847"/>
              </a:lnSpc>
            </a:pPr>
            <a:r>
              <a:rPr lang="en-US" sz="2748" spc="137">
                <a:solidFill>
                  <a:srgbClr val="1C5739"/>
                </a:solidFill>
                <a:latin typeface="Open Sauce"/>
              </a:rPr>
              <a:t>Aset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07211" y="5591175"/>
            <a:ext cx="6198936" cy="1080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5"/>
              </a:lnSpc>
              <a:spcBef>
                <a:spcPct val="0"/>
              </a:spcBef>
            </a:pPr>
            <a:r>
              <a:rPr lang="en-US" sz="2227">
                <a:solidFill>
                  <a:srgbClr val="000000"/>
                </a:solidFill>
                <a:latin typeface="Open Sauce"/>
              </a:rPr>
              <a:t>Pengembangan desain grafis menjual dan berbagai mecam aset digital yang dapat dikembangkan.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507211" y="7119389"/>
            <a:ext cx="6198936" cy="1080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5"/>
              </a:lnSpc>
              <a:spcBef>
                <a:spcPct val="0"/>
              </a:spcBef>
            </a:pPr>
            <a:r>
              <a:rPr lang="en-US" sz="2227">
                <a:solidFill>
                  <a:srgbClr val="000000"/>
                </a:solidFill>
                <a:latin typeface="Open Sauce"/>
              </a:rPr>
              <a:t>Toko kami menyediakan aset yang dapat meningkatkan pengembangan seperti 2D , 3D , animasi , dan banyak lagi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57864" y="2547270"/>
            <a:ext cx="6306960" cy="6309618"/>
            <a:chOff x="0" y="0"/>
            <a:chExt cx="6832800" cy="6835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508"/>
              <a:ext cx="6832726" cy="6835140"/>
            </a:xfrm>
            <a:custGeom>
              <a:avLst/>
              <a:gdLst/>
              <a:ahLst/>
              <a:cxnLst/>
              <a:rect r="r" b="b" t="t" l="l"/>
              <a:pathLst>
                <a:path h="6835140" w="6832726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035582" y="2145857"/>
            <a:ext cx="2223718" cy="2218402"/>
            <a:chOff x="0" y="0"/>
            <a:chExt cx="2409120" cy="24033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72985" y="3913002"/>
            <a:ext cx="507082" cy="515722"/>
            <a:chOff x="0" y="0"/>
            <a:chExt cx="549360" cy="55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035582" y="7039898"/>
            <a:ext cx="2223718" cy="2218402"/>
            <a:chOff x="0" y="0"/>
            <a:chExt cx="2409120" cy="2403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372985" y="6975433"/>
            <a:ext cx="507082" cy="515722"/>
            <a:chOff x="0" y="0"/>
            <a:chExt cx="549360" cy="5587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513878" y="7124966"/>
            <a:ext cx="219315" cy="216656"/>
            <a:chOff x="0" y="0"/>
            <a:chExt cx="237600" cy="2347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562723" y="7039898"/>
            <a:ext cx="2224383" cy="2218402"/>
            <a:chOff x="0" y="0"/>
            <a:chExt cx="2409840" cy="24033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942620" y="6975433"/>
            <a:ext cx="507082" cy="515722"/>
            <a:chOff x="0" y="0"/>
            <a:chExt cx="549360" cy="5587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088830" y="7124966"/>
            <a:ext cx="219979" cy="216656"/>
            <a:chOff x="0" y="0"/>
            <a:chExt cx="238320" cy="2347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8252" cy="234696"/>
            </a:xfrm>
            <a:custGeom>
              <a:avLst/>
              <a:gdLst/>
              <a:ahLst/>
              <a:cxnLst/>
              <a:rect r="r" b="b" t="t" l="l"/>
              <a:pathLst>
                <a:path h="234696" w="238252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562723" y="2145857"/>
            <a:ext cx="2224383" cy="2218402"/>
            <a:chOff x="0" y="0"/>
            <a:chExt cx="2409840" cy="24033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942620" y="3913002"/>
            <a:ext cx="507082" cy="515722"/>
            <a:chOff x="0" y="0"/>
            <a:chExt cx="549360" cy="5587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516869" y="4062535"/>
            <a:ext cx="219315" cy="216656"/>
            <a:chOff x="0" y="0"/>
            <a:chExt cx="237600" cy="2347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089494" y="4062535"/>
            <a:ext cx="219315" cy="216656"/>
            <a:chOff x="0" y="0"/>
            <a:chExt cx="237600" cy="2347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5398008" y="7491155"/>
            <a:ext cx="1489037" cy="1302230"/>
          </a:xfrm>
          <a:custGeom>
            <a:avLst/>
            <a:gdLst/>
            <a:ahLst/>
            <a:cxnLst/>
            <a:rect r="r" b="b" t="t" l="l"/>
            <a:pathLst>
              <a:path h="1302230" w="1489037">
                <a:moveTo>
                  <a:pt x="0" y="0"/>
                </a:moveTo>
                <a:lnTo>
                  <a:pt x="1489037" y="0"/>
                </a:lnTo>
                <a:lnTo>
                  <a:pt x="1489037" y="1302230"/>
                </a:lnTo>
                <a:lnTo>
                  <a:pt x="0" y="1302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398008" y="2676676"/>
            <a:ext cx="1498866" cy="1205944"/>
          </a:xfrm>
          <a:custGeom>
            <a:avLst/>
            <a:gdLst/>
            <a:ahLst/>
            <a:cxnLst/>
            <a:rect r="r" b="b" t="t" l="l"/>
            <a:pathLst>
              <a:path h="1205944" w="1498866">
                <a:moveTo>
                  <a:pt x="0" y="0"/>
                </a:moveTo>
                <a:lnTo>
                  <a:pt x="1498866" y="0"/>
                </a:lnTo>
                <a:lnTo>
                  <a:pt x="1498866" y="1205944"/>
                </a:lnTo>
                <a:lnTo>
                  <a:pt x="0" y="1205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6987774" y="2605605"/>
            <a:ext cx="1408888" cy="1280807"/>
          </a:xfrm>
          <a:custGeom>
            <a:avLst/>
            <a:gdLst/>
            <a:ahLst/>
            <a:cxnLst/>
            <a:rect r="r" b="b" t="t" l="l"/>
            <a:pathLst>
              <a:path h="1280807" w="1408888">
                <a:moveTo>
                  <a:pt x="0" y="0"/>
                </a:moveTo>
                <a:lnTo>
                  <a:pt x="1408888" y="0"/>
                </a:lnTo>
                <a:lnTo>
                  <a:pt x="1408888" y="1280807"/>
                </a:lnTo>
                <a:lnTo>
                  <a:pt x="0" y="1280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6927575" y="7587964"/>
            <a:ext cx="1469087" cy="1268924"/>
          </a:xfrm>
          <a:custGeom>
            <a:avLst/>
            <a:gdLst/>
            <a:ahLst/>
            <a:cxnLst/>
            <a:rect r="r" b="b" t="t" l="l"/>
            <a:pathLst>
              <a:path h="1268924" w="1469087">
                <a:moveTo>
                  <a:pt x="0" y="0"/>
                </a:moveTo>
                <a:lnTo>
                  <a:pt x="1469087" y="0"/>
                </a:lnTo>
                <a:lnTo>
                  <a:pt x="1469087" y="1268924"/>
                </a:lnTo>
                <a:lnTo>
                  <a:pt x="0" y="12689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9655291" y="3446026"/>
            <a:ext cx="4512106" cy="4512106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97D5A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482178" y="796600"/>
            <a:ext cx="5150121" cy="205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</a:rPr>
              <a:t>Fitur dan Layanan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426816" y="5205426"/>
            <a:ext cx="2969056" cy="94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48" spc="137">
                <a:solidFill>
                  <a:srgbClr val="1C5739"/>
                </a:solidFill>
                <a:latin typeface="Open Sauce"/>
              </a:rPr>
              <a:t>Pusat</a:t>
            </a:r>
          </a:p>
          <a:p>
            <a:pPr algn="ctr">
              <a:lnSpc>
                <a:spcPts val="3847"/>
              </a:lnSpc>
            </a:pPr>
            <a:r>
              <a:rPr lang="en-US" sz="2748" spc="137">
                <a:solidFill>
                  <a:srgbClr val="1C5739"/>
                </a:solidFill>
                <a:latin typeface="Open Sauce"/>
              </a:rPr>
              <a:t>Aset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82178" y="3645530"/>
            <a:ext cx="4482343" cy="102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Sediakan berbagai jenis aset, termasuk grafis, suara, video, kode sumber, 3D models, dan lain-lain, untuk memenuhi berbagai kebutuhan pengguna.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82178" y="3252411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Beragam Jenis Aset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82178" y="5176641"/>
            <a:ext cx="4482343" cy="102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Sistem pencarian yang kuat dan kategorisasi yang baik agar pengguna dapat dengan mudah menemukan aset yang mereka cari.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82178" y="4783522"/>
            <a:ext cx="5445396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Pencarian dan Kategorisasi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82178" y="6706819"/>
            <a:ext cx="4482343" cy="102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Pratinjau aset yang dapat diakses pengguna sebelum mereka membeli, seperti tampilan gambar, cuplikan suara, atau tampilan model 3D.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82178" y="6313701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Preview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82178" y="8236998"/>
            <a:ext cx="4482343" cy="127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Memungkinkan pengguna untuk memberikan ulasan dan peringkat pada aset-aset yang mereka beli, sehingga pengguna lain dapat membuat keputusan yang lebih baik.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82178" y="7843879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Review dan Rating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0498524" y="4297366"/>
            <a:ext cx="2825639" cy="2742532"/>
          </a:xfrm>
          <a:custGeom>
            <a:avLst/>
            <a:gdLst/>
            <a:ahLst/>
            <a:cxnLst/>
            <a:rect r="r" b="b" t="t" l="l"/>
            <a:pathLst>
              <a:path h="2742532" w="2825639">
                <a:moveTo>
                  <a:pt x="0" y="0"/>
                </a:moveTo>
                <a:lnTo>
                  <a:pt x="2825639" y="0"/>
                </a:lnTo>
                <a:lnTo>
                  <a:pt x="2825639" y="2742532"/>
                </a:lnTo>
                <a:lnTo>
                  <a:pt x="0" y="27425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57864" y="2547270"/>
            <a:ext cx="6306960" cy="6309618"/>
            <a:chOff x="0" y="0"/>
            <a:chExt cx="6832800" cy="6835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508"/>
              <a:ext cx="6832726" cy="6835140"/>
            </a:xfrm>
            <a:custGeom>
              <a:avLst/>
              <a:gdLst/>
              <a:ahLst/>
              <a:cxnLst/>
              <a:rect r="r" b="b" t="t" l="l"/>
              <a:pathLst>
                <a:path h="6835140" w="6832726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035582" y="2145857"/>
            <a:ext cx="2223718" cy="2218402"/>
            <a:chOff x="0" y="0"/>
            <a:chExt cx="2409120" cy="24033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72985" y="3913002"/>
            <a:ext cx="507082" cy="515722"/>
            <a:chOff x="0" y="0"/>
            <a:chExt cx="549360" cy="55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035582" y="7039898"/>
            <a:ext cx="2223718" cy="2218402"/>
            <a:chOff x="0" y="0"/>
            <a:chExt cx="2409120" cy="2403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372985" y="6975433"/>
            <a:ext cx="507082" cy="515722"/>
            <a:chOff x="0" y="0"/>
            <a:chExt cx="549360" cy="5587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513878" y="7124966"/>
            <a:ext cx="219315" cy="216656"/>
            <a:chOff x="0" y="0"/>
            <a:chExt cx="237600" cy="2347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562723" y="7039898"/>
            <a:ext cx="2224383" cy="2218402"/>
            <a:chOff x="0" y="0"/>
            <a:chExt cx="2409840" cy="24033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942620" y="6975433"/>
            <a:ext cx="507082" cy="515722"/>
            <a:chOff x="0" y="0"/>
            <a:chExt cx="549360" cy="5587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088830" y="7124966"/>
            <a:ext cx="219979" cy="216656"/>
            <a:chOff x="0" y="0"/>
            <a:chExt cx="238320" cy="2347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8252" cy="234696"/>
            </a:xfrm>
            <a:custGeom>
              <a:avLst/>
              <a:gdLst/>
              <a:ahLst/>
              <a:cxnLst/>
              <a:rect r="r" b="b" t="t" l="l"/>
              <a:pathLst>
                <a:path h="234696" w="238252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562723" y="2145857"/>
            <a:ext cx="2224383" cy="2218402"/>
            <a:chOff x="0" y="0"/>
            <a:chExt cx="2409840" cy="24033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942620" y="3913002"/>
            <a:ext cx="507082" cy="515722"/>
            <a:chOff x="0" y="0"/>
            <a:chExt cx="549360" cy="5587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516869" y="4062535"/>
            <a:ext cx="219315" cy="216656"/>
            <a:chOff x="0" y="0"/>
            <a:chExt cx="237600" cy="2347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089494" y="4062535"/>
            <a:ext cx="219315" cy="216656"/>
            <a:chOff x="0" y="0"/>
            <a:chExt cx="237600" cy="2347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5398008" y="7491155"/>
            <a:ext cx="1489037" cy="1302230"/>
          </a:xfrm>
          <a:custGeom>
            <a:avLst/>
            <a:gdLst/>
            <a:ahLst/>
            <a:cxnLst/>
            <a:rect r="r" b="b" t="t" l="l"/>
            <a:pathLst>
              <a:path h="1302230" w="1489037">
                <a:moveTo>
                  <a:pt x="0" y="0"/>
                </a:moveTo>
                <a:lnTo>
                  <a:pt x="1489037" y="0"/>
                </a:lnTo>
                <a:lnTo>
                  <a:pt x="1489037" y="1302230"/>
                </a:lnTo>
                <a:lnTo>
                  <a:pt x="0" y="1302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398008" y="2676676"/>
            <a:ext cx="1498866" cy="1205944"/>
          </a:xfrm>
          <a:custGeom>
            <a:avLst/>
            <a:gdLst/>
            <a:ahLst/>
            <a:cxnLst/>
            <a:rect r="r" b="b" t="t" l="l"/>
            <a:pathLst>
              <a:path h="1205944" w="1498866">
                <a:moveTo>
                  <a:pt x="0" y="0"/>
                </a:moveTo>
                <a:lnTo>
                  <a:pt x="1498866" y="0"/>
                </a:lnTo>
                <a:lnTo>
                  <a:pt x="1498866" y="1205944"/>
                </a:lnTo>
                <a:lnTo>
                  <a:pt x="0" y="1205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6987774" y="2605605"/>
            <a:ext cx="1408888" cy="1280807"/>
          </a:xfrm>
          <a:custGeom>
            <a:avLst/>
            <a:gdLst/>
            <a:ahLst/>
            <a:cxnLst/>
            <a:rect r="r" b="b" t="t" l="l"/>
            <a:pathLst>
              <a:path h="1280807" w="1408888">
                <a:moveTo>
                  <a:pt x="0" y="0"/>
                </a:moveTo>
                <a:lnTo>
                  <a:pt x="1408888" y="0"/>
                </a:lnTo>
                <a:lnTo>
                  <a:pt x="1408888" y="1280807"/>
                </a:lnTo>
                <a:lnTo>
                  <a:pt x="0" y="1280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6927575" y="7587964"/>
            <a:ext cx="1469087" cy="1268924"/>
          </a:xfrm>
          <a:custGeom>
            <a:avLst/>
            <a:gdLst/>
            <a:ahLst/>
            <a:cxnLst/>
            <a:rect r="r" b="b" t="t" l="l"/>
            <a:pathLst>
              <a:path h="1268924" w="1469087">
                <a:moveTo>
                  <a:pt x="0" y="0"/>
                </a:moveTo>
                <a:lnTo>
                  <a:pt x="1469087" y="0"/>
                </a:lnTo>
                <a:lnTo>
                  <a:pt x="1469087" y="1268924"/>
                </a:lnTo>
                <a:lnTo>
                  <a:pt x="0" y="12689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9655291" y="3446026"/>
            <a:ext cx="4512106" cy="4512106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97D5A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482178" y="796600"/>
            <a:ext cx="5150121" cy="205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</a:rPr>
              <a:t>Fitur dan Layanan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426816" y="5205426"/>
            <a:ext cx="2969056" cy="94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48" spc="137">
                <a:solidFill>
                  <a:srgbClr val="1C5739"/>
                </a:solidFill>
                <a:latin typeface="Open Sauce"/>
              </a:rPr>
              <a:t>Pusat</a:t>
            </a:r>
          </a:p>
          <a:p>
            <a:pPr algn="ctr">
              <a:lnSpc>
                <a:spcPts val="3847"/>
              </a:lnSpc>
            </a:pPr>
            <a:r>
              <a:rPr lang="en-US" sz="2748" spc="137">
                <a:solidFill>
                  <a:srgbClr val="1C5739"/>
                </a:solidFill>
                <a:latin typeface="Open Sauce"/>
              </a:rPr>
              <a:t>Aset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82178" y="3645530"/>
            <a:ext cx="4482343" cy="50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Sistem pembayaran aman dan efisien untuk melindungi data pelanggan.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82178" y="3252411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Pembayaran Aman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74143" y="4778866"/>
            <a:ext cx="4482343" cy="102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Jelaskan dengan jelas lisensi yang diberikan kepada pembeli, dan memahami hak cipta untuk semua aset yang dijual.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74143" y="4383309"/>
            <a:ext cx="5445396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Lisensi dan Hak Cipta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74143" y="6439719"/>
            <a:ext cx="4482343" cy="76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Layanan dukungan pelanggan yang responsif untuk menjawab pertanyaan dan masalah pengguna dengan cepat.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74143" y="6028768"/>
            <a:ext cx="4234486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Dukungan Pelanggan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74143" y="7847535"/>
            <a:ext cx="4482343" cy="102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Selalu memperbarui aset-aset dan memberikan pemeliharaan jika ada perubahan teknologi atau platform yang signifikan.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74143" y="7432928"/>
            <a:ext cx="4482343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Update dan Pemeliharaan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0498524" y="4297366"/>
            <a:ext cx="2825639" cy="2742532"/>
          </a:xfrm>
          <a:custGeom>
            <a:avLst/>
            <a:gdLst/>
            <a:ahLst/>
            <a:cxnLst/>
            <a:rect r="r" b="b" t="t" l="l"/>
            <a:pathLst>
              <a:path h="2742532" w="2825639">
                <a:moveTo>
                  <a:pt x="0" y="0"/>
                </a:moveTo>
                <a:lnTo>
                  <a:pt x="2825639" y="0"/>
                </a:lnTo>
                <a:lnTo>
                  <a:pt x="2825639" y="2742532"/>
                </a:lnTo>
                <a:lnTo>
                  <a:pt x="0" y="27425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22670" y="18712"/>
            <a:ext cx="9551719" cy="5372843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813132" y="3502631"/>
            <a:ext cx="11446168" cy="3727308"/>
            <a:chOff x="0" y="0"/>
            <a:chExt cx="10391709" cy="33839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391650" cy="3383854"/>
            </a:xfrm>
            <a:custGeom>
              <a:avLst/>
              <a:gdLst/>
              <a:ahLst/>
              <a:cxnLst/>
              <a:rect r="r" b="b" t="t" l="l"/>
              <a:pathLst>
                <a:path h="3383854" w="10391650">
                  <a:moveTo>
                    <a:pt x="854505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383854"/>
                    <a:pt x="0" y="3383854"/>
                    <a:pt x="0" y="3383854"/>
                  </a:cubicBezTo>
                  <a:cubicBezTo>
                    <a:pt x="8545059" y="3383854"/>
                    <a:pt x="8545059" y="3383854"/>
                    <a:pt x="8545059" y="3383854"/>
                  </a:cubicBezTo>
                  <a:cubicBezTo>
                    <a:pt x="9562159" y="3383854"/>
                    <a:pt x="10391650" y="2623934"/>
                    <a:pt x="10391650" y="1691778"/>
                  </a:cubicBezTo>
                  <a:cubicBezTo>
                    <a:pt x="10391650" y="759622"/>
                    <a:pt x="9562158" y="0"/>
                    <a:pt x="8545059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359003" y="3502631"/>
            <a:ext cx="4015455" cy="4012643"/>
            <a:chOff x="0" y="0"/>
            <a:chExt cx="2056320" cy="20548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6384" cy="2054860"/>
            </a:xfrm>
            <a:custGeom>
              <a:avLst/>
              <a:gdLst/>
              <a:ahLst/>
              <a:cxnLst/>
              <a:rect r="r" b="b" t="t" l="l"/>
              <a:pathLst>
                <a:path h="2054860" w="2056384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192861" y="8515175"/>
            <a:ext cx="4490302" cy="1596428"/>
            <a:chOff x="0" y="0"/>
            <a:chExt cx="4076640" cy="14493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76573" cy="1449324"/>
            </a:xfrm>
            <a:custGeom>
              <a:avLst/>
              <a:gdLst/>
              <a:ahLst/>
              <a:cxnLst/>
              <a:rect r="r" b="b" t="t" l="l"/>
              <a:pathLst>
                <a:path h="1449324" w="4076573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136506" y="7845833"/>
            <a:ext cx="2267356" cy="2265770"/>
            <a:chOff x="0" y="0"/>
            <a:chExt cx="2058480" cy="2057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58416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841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218372" y="8538464"/>
            <a:ext cx="4489509" cy="1594842"/>
            <a:chOff x="0" y="0"/>
            <a:chExt cx="4075920" cy="14479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75811" cy="1447927"/>
            </a:xfrm>
            <a:custGeom>
              <a:avLst/>
              <a:gdLst/>
              <a:ahLst/>
              <a:cxnLst/>
              <a:rect r="r" b="b" t="t" l="l"/>
              <a:pathLst>
                <a:path h="1447927" w="4075811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028784" y="7866743"/>
            <a:ext cx="2264184" cy="2264184"/>
            <a:chOff x="0" y="0"/>
            <a:chExt cx="2055600" cy="2055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115041" y="8592394"/>
            <a:ext cx="4487922" cy="1594049"/>
            <a:chOff x="0" y="0"/>
            <a:chExt cx="4074480" cy="1447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74414" cy="1447165"/>
            </a:xfrm>
            <a:custGeom>
              <a:avLst/>
              <a:gdLst/>
              <a:ahLst/>
              <a:cxnLst/>
              <a:rect r="r" b="b" t="t" l="l"/>
              <a:pathLst>
                <a:path h="1447165" w="4074414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0" y="7920672"/>
            <a:ext cx="2263391" cy="2265770"/>
            <a:chOff x="0" y="0"/>
            <a:chExt cx="2054880" cy="20570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54860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4860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4418413" y="4129657"/>
            <a:ext cx="2122729" cy="2337599"/>
          </a:xfrm>
          <a:custGeom>
            <a:avLst/>
            <a:gdLst/>
            <a:ahLst/>
            <a:cxnLst/>
            <a:rect r="r" b="b" t="t" l="l"/>
            <a:pathLst>
              <a:path h="2337599" w="2122729">
                <a:moveTo>
                  <a:pt x="0" y="0"/>
                </a:moveTo>
                <a:lnTo>
                  <a:pt x="2122729" y="0"/>
                </a:lnTo>
                <a:lnTo>
                  <a:pt x="2122729" y="2337600"/>
                </a:lnTo>
                <a:lnTo>
                  <a:pt x="0" y="233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703526" y="8443624"/>
            <a:ext cx="1029692" cy="892261"/>
          </a:xfrm>
          <a:custGeom>
            <a:avLst/>
            <a:gdLst/>
            <a:ahLst/>
            <a:cxnLst/>
            <a:rect r="r" b="b" t="t" l="l"/>
            <a:pathLst>
              <a:path h="892261" w="1029692">
                <a:moveTo>
                  <a:pt x="0" y="0"/>
                </a:moveTo>
                <a:lnTo>
                  <a:pt x="1029692" y="0"/>
                </a:lnTo>
                <a:lnTo>
                  <a:pt x="1029692" y="892261"/>
                </a:lnTo>
                <a:lnTo>
                  <a:pt x="0" y="892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69330" y="8520603"/>
            <a:ext cx="724731" cy="1065909"/>
          </a:xfrm>
          <a:custGeom>
            <a:avLst/>
            <a:gdLst/>
            <a:ahLst/>
            <a:cxnLst/>
            <a:rect r="r" b="b" t="t" l="l"/>
            <a:pathLst>
              <a:path h="1065909" w="724731">
                <a:moveTo>
                  <a:pt x="0" y="0"/>
                </a:moveTo>
                <a:lnTo>
                  <a:pt x="724731" y="0"/>
                </a:lnTo>
                <a:lnTo>
                  <a:pt x="724731" y="1065909"/>
                </a:lnTo>
                <a:lnTo>
                  <a:pt x="0" y="1065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769751" y="8515175"/>
            <a:ext cx="1000866" cy="988796"/>
          </a:xfrm>
          <a:custGeom>
            <a:avLst/>
            <a:gdLst/>
            <a:ahLst/>
            <a:cxnLst/>
            <a:rect r="r" b="b" t="t" l="l"/>
            <a:pathLst>
              <a:path h="988796" w="1000866">
                <a:moveTo>
                  <a:pt x="0" y="0"/>
                </a:moveTo>
                <a:lnTo>
                  <a:pt x="1000866" y="0"/>
                </a:lnTo>
                <a:lnTo>
                  <a:pt x="1000866" y="988796"/>
                </a:lnTo>
                <a:lnTo>
                  <a:pt x="0" y="9887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437714" y="8537053"/>
            <a:ext cx="2732632" cy="39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Availibilitas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532855" y="8517259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Pembayaran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526668" y="8554294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Pelayanan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610129" y="361214"/>
            <a:ext cx="5488313" cy="846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</a:rPr>
              <a:t>Keunggulan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437714" y="8961925"/>
            <a:ext cx="2709521" cy="1149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8"/>
              </a:lnSpc>
            </a:pPr>
            <a:r>
              <a:rPr lang="en-US" sz="1687" spc="165">
                <a:solidFill>
                  <a:srgbClr val="231F20"/>
                </a:solidFill>
                <a:latin typeface="Open Sauce"/>
              </a:rPr>
              <a:t>Store kami menyediakan aset untuk berbagai software.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532855" y="8970260"/>
            <a:ext cx="2668261" cy="1123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92"/>
              </a:lnSpc>
            </a:pPr>
            <a:r>
              <a:rPr lang="en-US" sz="1661" spc="162">
                <a:solidFill>
                  <a:srgbClr val="231F20"/>
                </a:solidFill>
                <a:latin typeface="Open Sauce"/>
              </a:rPr>
              <a:t>Pembayaran dilayani melalui bank dan uang digital agar mudah dan aman.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733218" y="4819476"/>
            <a:ext cx="8759775" cy="92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Program ini memberikan keuntungan seperti penurunan biaya admin sebesar 15%, difiturkan dihalaman utama, dan badge verifikasi.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733218" y="3712039"/>
            <a:ext cx="2732632" cy="79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Program Kemitraan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526668" y="8971450"/>
            <a:ext cx="2668261" cy="84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92"/>
              </a:lnSpc>
            </a:pPr>
            <a:r>
              <a:rPr lang="en-US" sz="1661" spc="162">
                <a:solidFill>
                  <a:srgbClr val="231F20"/>
                </a:solidFill>
                <a:latin typeface="Open Sauce"/>
              </a:rPr>
              <a:t>Customer service kami siap membantu anda 24/7.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596044" y="4621028"/>
            <a:ext cx="47625" cy="4637272"/>
            <a:chOff x="0" y="0"/>
            <a:chExt cx="12543" cy="12213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644331" y="4621028"/>
            <a:ext cx="47625" cy="4637272"/>
            <a:chOff x="0" y="0"/>
            <a:chExt cx="12543" cy="12213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530301" y="4621028"/>
            <a:ext cx="1160743" cy="1160743"/>
          </a:xfrm>
          <a:custGeom>
            <a:avLst/>
            <a:gdLst/>
            <a:ahLst/>
            <a:cxnLst/>
            <a:rect r="r" b="b" t="t" l="l"/>
            <a:pathLst>
              <a:path h="1160743" w="1160743">
                <a:moveTo>
                  <a:pt x="0" y="0"/>
                </a:moveTo>
                <a:lnTo>
                  <a:pt x="1160743" y="0"/>
                </a:lnTo>
                <a:lnTo>
                  <a:pt x="1160743" y="1160743"/>
                </a:lnTo>
                <a:lnTo>
                  <a:pt x="0" y="1160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99818" y="4621028"/>
            <a:ext cx="1288364" cy="1160743"/>
          </a:xfrm>
          <a:custGeom>
            <a:avLst/>
            <a:gdLst/>
            <a:ahLst/>
            <a:cxnLst/>
            <a:rect r="r" b="b" t="t" l="l"/>
            <a:pathLst>
              <a:path h="1160743" w="1288364">
                <a:moveTo>
                  <a:pt x="0" y="0"/>
                </a:moveTo>
                <a:lnTo>
                  <a:pt x="1288364" y="0"/>
                </a:lnTo>
                <a:lnTo>
                  <a:pt x="1288364" y="1160743"/>
                </a:lnTo>
                <a:lnTo>
                  <a:pt x="0" y="11607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33448" y="374453"/>
            <a:ext cx="17021103" cy="3970203"/>
          </a:xfrm>
          <a:custGeom>
            <a:avLst/>
            <a:gdLst/>
            <a:ahLst/>
            <a:cxnLst/>
            <a:rect r="r" b="b" t="t" l="l"/>
            <a:pathLst>
              <a:path h="3970203" w="17021103">
                <a:moveTo>
                  <a:pt x="0" y="0"/>
                </a:moveTo>
                <a:lnTo>
                  <a:pt x="17021104" y="0"/>
                </a:lnTo>
                <a:lnTo>
                  <a:pt x="17021104" y="3970203"/>
                </a:lnTo>
                <a:lnTo>
                  <a:pt x="0" y="39702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</a:blip>
            <a:stretch>
              <a:fillRect l="0" t="-42391" r="0" b="-9876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696751" y="4621028"/>
            <a:ext cx="1016811" cy="1160743"/>
          </a:xfrm>
          <a:custGeom>
            <a:avLst/>
            <a:gdLst/>
            <a:ahLst/>
            <a:cxnLst/>
            <a:rect r="r" b="b" t="t" l="l"/>
            <a:pathLst>
              <a:path h="1160743" w="1016811">
                <a:moveTo>
                  <a:pt x="0" y="0"/>
                </a:moveTo>
                <a:lnTo>
                  <a:pt x="1016812" y="0"/>
                </a:lnTo>
                <a:lnTo>
                  <a:pt x="1016812" y="1160743"/>
                </a:lnTo>
                <a:lnTo>
                  <a:pt x="0" y="11607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521488" y="752475"/>
            <a:ext cx="13224708" cy="3007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IDENTIFIKASI AWAL KOMPETITOR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67526" y="5845935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Craftpix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44356" y="5845935"/>
            <a:ext cx="2708688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Unity </a:t>
            </a:r>
            <a:r>
              <a:rPr lang="en-US" sz="2341" spc="229">
                <a:solidFill>
                  <a:srgbClr val="231F20"/>
                </a:solidFill>
                <a:latin typeface="Open Sauce Bold"/>
              </a:rPr>
              <a:t>Store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38841" y="5872698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Mixamo</a:t>
            </a:r>
          </a:p>
        </p:txBody>
      </p:sp>
      <p:sp>
        <p:nvSpPr>
          <p:cNvPr name="TextBox 20" id="20"/>
          <p:cNvSpPr txBox="true"/>
          <p:nvPr/>
        </p:nvSpPr>
        <p:spPr>
          <a:xfrm rot="-60000">
            <a:off x="1876423" y="6312992"/>
            <a:ext cx="4468000" cy="155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Unity Store menyediakan aset berupa 3D, 2D, audio, vfx, dll. Yang tidak hanya berguna untuk pembuatan game, tapi juga untuk multimedia secara umum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10000" y="6312990"/>
            <a:ext cx="4468000" cy="187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Craftpix menyediakan aset game 2D premium dan gratis berkualitas tinggi untuk segala kebutuhan. Mulai dari ikon, sprite, tile, gui, karakter, latar belakang, dan banyak lagi.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71157" y="6312990"/>
            <a:ext cx="4468000" cy="187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Mixamo menyediakan animasi dan model 3D secara gratis untuk digunakan. Model beragam mulai dari manusia biasa hingga monster menakutkan. Selain itu animasi juga bervariasi adanya.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DAFwFkab5PY</dc:identifier>
  <dcterms:modified xsi:type="dcterms:W3CDTF">2011-08-01T06:04:30Z</dcterms:modified>
  <cp:revision>1</cp:revision>
  <dc:title>Asset Hub</dc:title>
</cp:coreProperties>
</file>